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99" r:id="rId5"/>
    <p:sldId id="272" r:id="rId6"/>
    <p:sldId id="273" r:id="rId7"/>
    <p:sldId id="275" r:id="rId8"/>
    <p:sldId id="283" r:id="rId9"/>
    <p:sldId id="284" r:id="rId10"/>
    <p:sldId id="285" r:id="rId11"/>
    <p:sldId id="288" r:id="rId12"/>
    <p:sldId id="296" r:id="rId13"/>
    <p:sldId id="289" r:id="rId14"/>
    <p:sldId id="292" r:id="rId15"/>
    <p:sldId id="297" r:id="rId16"/>
    <p:sldId id="298" r:id="rId17"/>
    <p:sldId id="294" r:id="rId18"/>
    <p:sldId id="295" r:id="rId19"/>
    <p:sldId id="290" r:id="rId20"/>
    <p:sldId id="291" r:id="rId21"/>
    <p:sldId id="300" r:id="rId22"/>
    <p:sldId id="29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BF"/>
    <a:srgbClr val="E6AE64"/>
    <a:srgbClr val="53B0C9"/>
    <a:srgbClr val="F68E38"/>
    <a:srgbClr val="F5801F"/>
    <a:srgbClr val="8F77AD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32" y="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2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5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58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454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0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32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24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69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5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1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841F3-9938-42EC-984B-189E774BC291}" type="datetimeFigureOut">
              <a:rPr lang="ru-RU" smtClean="0"/>
              <a:t>24.06.2021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69F51-2881-48D7-9DF1-4C24FC584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4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image" Target="../media/image36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9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2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slide" Target="slide20.xml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png"/><Relationship Id="rId7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2.png"/><Relationship Id="rId7" Type="http://schemas.openxmlformats.org/officeDocument/2006/relationships/image" Target="../media/image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67.png"/><Relationship Id="rId5" Type="http://schemas.openxmlformats.org/officeDocument/2006/relationships/image" Target="../media/image50.png"/><Relationship Id="rId10" Type="http://schemas.openxmlformats.org/officeDocument/2006/relationships/image" Target="../media/image66.png"/><Relationship Id="rId4" Type="http://schemas.openxmlformats.org/officeDocument/2006/relationships/slide" Target="slide22.xml"/><Relationship Id="rId9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12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39988" y="764704"/>
            <a:ext cx="7776864" cy="5328592"/>
            <a:chOff x="739988" y="764704"/>
            <a:chExt cx="7776864" cy="532859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39988" y="764704"/>
              <a:ext cx="7776864" cy="532859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903792" y="1133960"/>
              <a:ext cx="7272808" cy="4554003"/>
              <a:chOff x="903792" y="1133960"/>
              <a:chExt cx="7272808" cy="4554003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903792" y="4149080"/>
                <a:ext cx="7272808" cy="1538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700" b="1" dirty="0" smtClean="0">
                    <a:solidFill>
                      <a:schemeClr val="tx2"/>
                    </a:solidFill>
                  </a:rPr>
                  <a:t>Средства индивидуальной мобильности </a:t>
                </a:r>
                <a:endParaRPr lang="ru-RU" sz="4700" b="1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5896" y="1133960"/>
                <a:ext cx="4260227" cy="3069269"/>
              </a:xfrm>
              <a:prstGeom prst="rect">
                <a:avLst/>
              </a:prstGeom>
            </p:spPr>
          </p:pic>
        </p:grpSp>
      </p:grpSp>
      <p:sp>
        <p:nvSpPr>
          <p:cNvPr id="11" name="Dalee">
            <a:hlinkClick r:id="rId5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3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Катайся только в специально отведенных местах!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30" y="2483962"/>
            <a:ext cx="3849044" cy="279762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76587" y="286383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Тротуар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6587" y="4810107"/>
            <a:ext cx="2052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Пешеходная дорожка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0090" y="2159079"/>
            <a:ext cx="33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Велопешеходная дорожка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83891" y="5005881"/>
            <a:ext cx="1979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Пешеходная зона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14538"/>
            <a:ext cx="720080" cy="7200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17" y="4365104"/>
            <a:ext cx="720080" cy="7200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7" y="1494458"/>
            <a:ext cx="720080" cy="7200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181315"/>
            <a:ext cx="720080" cy="720080"/>
          </a:xfrm>
          <a:prstGeom prst="rect">
            <a:avLst/>
          </a:prstGeom>
        </p:spPr>
      </p:pic>
      <p:sp>
        <p:nvSpPr>
          <p:cNvPr id="23" name="Dalee">
            <a:hlinkClick r:id="rId6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18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50137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791787"/>
            <a:ext cx="2142615" cy="1524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938756"/>
            <a:ext cx="2142616" cy="1524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383395" y="1969824"/>
            <a:ext cx="3456383" cy="119181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Катайся в </a:t>
            </a:r>
            <a:r>
              <a:rPr lang="ru-RU" sz="1600" dirty="0">
                <a:solidFill>
                  <a:schemeClr val="tx2"/>
                </a:solidFill>
              </a:rPr>
              <a:t>защитном шлеме, </a:t>
            </a:r>
            <a:r>
              <a:rPr lang="ru-RU" sz="1600" dirty="0" smtClean="0">
                <a:solidFill>
                  <a:schemeClr val="tx2"/>
                </a:solidFill>
              </a:rPr>
              <a:t>налокотниках, наколенниках и перчатках - </a:t>
            </a:r>
            <a:r>
              <a:rPr lang="ru-RU" sz="1600" dirty="0">
                <a:solidFill>
                  <a:schemeClr val="tx2"/>
                </a:solidFill>
              </a:rPr>
              <a:t>это обезопасит при возможном падении.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05825" y="3656414"/>
            <a:ext cx="3456384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Надевай удобную не </a:t>
            </a:r>
            <a:r>
              <a:rPr lang="ru-RU" sz="1600" dirty="0">
                <a:solidFill>
                  <a:schemeClr val="tx2"/>
                </a:solidFill>
              </a:rPr>
              <a:t>стесняющую движения одежду. </a:t>
            </a:r>
            <a:r>
              <a:rPr lang="ru-RU" sz="1600" dirty="0" smtClean="0">
                <a:solidFill>
                  <a:schemeClr val="tx2"/>
                </a:solidFill>
              </a:rPr>
              <a:t>На обуви не </a:t>
            </a:r>
            <a:r>
              <a:rPr lang="ru-RU" sz="1600" dirty="0">
                <a:solidFill>
                  <a:schemeClr val="tx2"/>
                </a:solidFill>
              </a:rPr>
              <a:t>должно быть </a:t>
            </a:r>
            <a:r>
              <a:rPr lang="ru-RU" sz="1600" dirty="0" smtClean="0">
                <a:solidFill>
                  <a:schemeClr val="tx2"/>
                </a:solidFill>
              </a:rPr>
              <a:t>ремешков/шнурков</a:t>
            </a:r>
            <a:r>
              <a:rPr lang="ru-RU" sz="1600" dirty="0">
                <a:solidFill>
                  <a:schemeClr val="tx2"/>
                </a:solidFill>
              </a:rPr>
              <a:t>, которые могут намотаться на колеса во время </a:t>
            </a:r>
            <a:r>
              <a:rPr lang="ru-RU" sz="1600" dirty="0" smtClean="0">
                <a:solidFill>
                  <a:schemeClr val="tx2"/>
                </a:solidFill>
              </a:rPr>
              <a:t>езды. Длинные волосы </a:t>
            </a:r>
            <a:r>
              <a:rPr lang="ru-RU" sz="1600" dirty="0">
                <a:solidFill>
                  <a:schemeClr val="tx2"/>
                </a:solidFill>
              </a:rPr>
              <a:t>стоит убирать </a:t>
            </a:r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пучок или косичку под шлем, используя мягкие </a:t>
            </a:r>
            <a:r>
              <a:rPr lang="ru-RU" sz="1600" dirty="0" smtClean="0">
                <a:solidFill>
                  <a:schemeClr val="tx2"/>
                </a:solidFill>
              </a:rPr>
              <a:t>резинки. 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774" y="2035922"/>
            <a:ext cx="571004" cy="1245106"/>
          </a:xfrm>
          <a:prstGeom prst="rect">
            <a:avLst/>
          </a:prstGeom>
        </p:spPr>
      </p:pic>
      <p:sp>
        <p:nvSpPr>
          <p:cNvPr id="17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234" y="4509120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50137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22493"/>
            <a:ext cx="2263659" cy="1610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76" y="4007312"/>
            <a:ext cx="2220616" cy="15796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427154" y="1898263"/>
            <a:ext cx="3456384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При </a:t>
            </a:r>
            <a:r>
              <a:rPr lang="ru-RU" sz="1600" dirty="0">
                <a:solidFill>
                  <a:schemeClr val="tx2"/>
                </a:solidFill>
              </a:rPr>
              <a:t>катании в </a:t>
            </a:r>
            <a:r>
              <a:rPr lang="ru-RU" sz="1600" dirty="0" smtClean="0">
                <a:solidFill>
                  <a:schemeClr val="tx2"/>
                </a:solidFill>
              </a:rPr>
              <a:t>сумерки на </a:t>
            </a:r>
            <a:r>
              <a:rPr lang="ru-RU" sz="1600" dirty="0">
                <a:solidFill>
                  <a:schemeClr val="tx2"/>
                </a:solidFill>
              </a:rPr>
              <a:t>одежде должны </a:t>
            </a:r>
            <a:r>
              <a:rPr lang="ru-RU" sz="1600" dirty="0" smtClean="0">
                <a:solidFill>
                  <a:schemeClr val="tx2"/>
                </a:solidFill>
              </a:rPr>
              <a:t>присутствовать </a:t>
            </a:r>
            <a:r>
              <a:rPr lang="ru-RU" sz="1600" dirty="0" err="1">
                <a:solidFill>
                  <a:schemeClr val="tx2"/>
                </a:solidFill>
              </a:rPr>
              <a:t>световозвращающие</a:t>
            </a:r>
            <a:r>
              <a:rPr lang="ru-RU" sz="1600" dirty="0">
                <a:solidFill>
                  <a:schemeClr val="tx2"/>
                </a:solidFill>
              </a:rPr>
              <a:t> (светоотражающие) </a:t>
            </a:r>
            <a:r>
              <a:rPr lang="ru-RU" sz="1600" dirty="0" smtClean="0">
                <a:solidFill>
                  <a:schemeClr val="tx2"/>
                </a:solidFill>
              </a:rPr>
              <a:t>элементы, чтобы быть заметнее для окружающих.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07" y="2389803"/>
            <a:ext cx="571004" cy="12451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30514" y="3861048"/>
            <a:ext cx="3456384" cy="200906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П</a:t>
            </a:r>
            <a:r>
              <a:rPr lang="ru-RU" sz="1600" dirty="0" smtClean="0">
                <a:solidFill>
                  <a:schemeClr val="tx2"/>
                </a:solidFill>
              </a:rPr>
              <a:t>еред </a:t>
            </a:r>
            <a:r>
              <a:rPr lang="ru-RU" sz="1600" dirty="0">
                <a:solidFill>
                  <a:schemeClr val="tx2"/>
                </a:solidFill>
              </a:rPr>
              <a:t>каждым выездом </a:t>
            </a:r>
            <a:r>
              <a:rPr lang="ru-RU" sz="1600" dirty="0" smtClean="0">
                <a:solidFill>
                  <a:schemeClr val="tx2"/>
                </a:solidFill>
              </a:rPr>
              <a:t>тщательно осматривай средство передвижения на </a:t>
            </a:r>
            <a:r>
              <a:rPr lang="ru-RU" sz="1600" dirty="0">
                <a:solidFill>
                  <a:schemeClr val="tx2"/>
                </a:solidFill>
              </a:rPr>
              <a:t>предмет полной исправности. Все болты должны быть плотно закручены, колеса, подшипники и тормозная система (при наличии) не изношены.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92" y="4552175"/>
            <a:ext cx="571004" cy="1245106"/>
          </a:xfrm>
          <a:prstGeom prst="rect">
            <a:avLst/>
          </a:prstGeom>
        </p:spPr>
      </p:pic>
      <p:sp>
        <p:nvSpPr>
          <p:cNvPr id="18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4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975681"/>
            <a:ext cx="2309544" cy="1642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83640"/>
            <a:ext cx="2301015" cy="1636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433162" y="4170007"/>
            <a:ext cx="3456384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Кататься необходимо в строго установленных </a:t>
            </a:r>
            <a:r>
              <a:rPr lang="ru-RU" sz="1600" dirty="0">
                <a:solidFill>
                  <a:schemeClr val="tx2"/>
                </a:solidFill>
              </a:rPr>
              <a:t>местах. </a:t>
            </a:r>
            <a:r>
              <a:rPr lang="ru-RU" sz="1600" dirty="0" smtClean="0">
                <a:solidFill>
                  <a:schemeClr val="tx2"/>
                </a:solidFill>
              </a:rPr>
              <a:t>Выбирай </a:t>
            </a:r>
            <a:r>
              <a:rPr lang="ru-RU" sz="1600" dirty="0">
                <a:solidFill>
                  <a:schemeClr val="tx2"/>
                </a:solidFill>
              </a:rPr>
              <a:t>ровные поверхности без особых перепадов высоты и без плотного потока </a:t>
            </a:r>
            <a:r>
              <a:rPr lang="ru-RU" sz="1600" dirty="0" smtClean="0">
                <a:solidFill>
                  <a:schemeClr val="tx2"/>
                </a:solidFill>
              </a:rPr>
              <a:t>пешеходов.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274" y="4439607"/>
            <a:ext cx="571004" cy="1245106"/>
          </a:xfrm>
          <a:prstGeom prst="rect">
            <a:avLst/>
          </a:prstGeom>
        </p:spPr>
      </p:pic>
      <p:sp>
        <p:nvSpPr>
          <p:cNvPr id="17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7984" y="1943707"/>
            <a:ext cx="3456384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При использовании средств индивидуальной мобильности необходимо руководствоваться теми же правилами, что и для пешеходов.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311" y="2206558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8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719572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1064"/>
            <a:ext cx="2301015" cy="1636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80241"/>
            <a:ext cx="2301014" cy="1622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427984" y="4295673"/>
            <a:ext cx="3456384" cy="119181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 осторожностью катайся </a:t>
            </a:r>
            <a:r>
              <a:rPr lang="ru-RU" sz="1600" dirty="0">
                <a:solidFill>
                  <a:schemeClr val="tx2"/>
                </a:solidFill>
              </a:rPr>
              <a:t>в непосредственной близости </a:t>
            </a:r>
            <a:r>
              <a:rPr lang="ru-RU" sz="1600" dirty="0" smtClean="0">
                <a:solidFill>
                  <a:schemeClr val="tx2"/>
                </a:solidFill>
              </a:rPr>
              <a:t>от </a:t>
            </a:r>
            <a:r>
              <a:rPr lang="ru-RU" sz="1600" dirty="0">
                <a:solidFill>
                  <a:schemeClr val="tx2"/>
                </a:solidFill>
              </a:rPr>
              <a:t>других участников </a:t>
            </a:r>
            <a:r>
              <a:rPr lang="ru-RU" sz="1600" dirty="0" smtClean="0">
                <a:solidFill>
                  <a:schemeClr val="tx2"/>
                </a:solidFill>
              </a:rPr>
              <a:t>движения, соблюдай дистанцию.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7984" y="1526350"/>
            <a:ext cx="3456384" cy="255389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Сохраняй безопасную </a:t>
            </a:r>
            <a:r>
              <a:rPr lang="ru-RU" sz="1600" dirty="0">
                <a:solidFill>
                  <a:schemeClr val="tx2"/>
                </a:solidFill>
              </a:rPr>
              <a:t>скорость, </a:t>
            </a:r>
            <a:r>
              <a:rPr lang="ru-RU" sz="1600" dirty="0" smtClean="0">
                <a:solidFill>
                  <a:schemeClr val="tx2"/>
                </a:solidFill>
              </a:rPr>
              <a:t>останавливай </a:t>
            </a:r>
            <a:r>
              <a:rPr lang="ru-RU" sz="1600" dirty="0">
                <a:solidFill>
                  <a:schemeClr val="tx2"/>
                </a:solidFill>
              </a:rPr>
              <a:t>средства плавно </a:t>
            </a:r>
            <a:br>
              <a:rPr lang="ru-RU" sz="1600" dirty="0">
                <a:solidFill>
                  <a:schemeClr val="tx2"/>
                </a:solidFill>
              </a:rPr>
            </a:br>
            <a:r>
              <a:rPr lang="ru-RU" sz="1600" dirty="0">
                <a:solidFill>
                  <a:schemeClr val="tx2"/>
                </a:solidFill>
              </a:rPr>
              <a:t>и аккуратно.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Максимальная </a:t>
            </a:r>
            <a:r>
              <a:rPr lang="ru-RU" sz="1600" dirty="0">
                <a:solidFill>
                  <a:schemeClr val="tx2"/>
                </a:solidFill>
              </a:rPr>
              <a:t>скорость </a:t>
            </a:r>
            <a:r>
              <a:rPr lang="ru-RU" sz="1600" dirty="0" err="1">
                <a:solidFill>
                  <a:schemeClr val="tx2"/>
                </a:solidFill>
              </a:rPr>
              <a:t>гироскутера</a:t>
            </a:r>
            <a:r>
              <a:rPr lang="ru-RU" sz="1600" dirty="0">
                <a:solidFill>
                  <a:schemeClr val="tx2"/>
                </a:solidFill>
              </a:rPr>
              <a:t> ограничена 10-12 км/ч, при которых возможно сохранение равновесия. При выходе за эти пределы может произойти </a:t>
            </a:r>
            <a:r>
              <a:rPr lang="ru-RU" sz="1600" dirty="0" smtClean="0">
                <a:solidFill>
                  <a:schemeClr val="tx2"/>
                </a:solidFill>
              </a:rPr>
              <a:t>падение.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322650"/>
            <a:ext cx="571004" cy="12451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830007"/>
            <a:ext cx="571004" cy="1245106"/>
          </a:xfrm>
          <a:prstGeom prst="rect">
            <a:avLst/>
          </a:prstGeom>
        </p:spPr>
      </p:pic>
      <p:sp>
        <p:nvSpPr>
          <p:cNvPr id="18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5"/>
            <a:ext cx="2318658" cy="1635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4565885" y="1538275"/>
            <a:ext cx="3456384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sz="1600" dirty="0">
                <a:solidFill>
                  <a:schemeClr val="tx2"/>
                </a:solidFill>
              </a:rPr>
              <a:t>сырую погоду лучше вообще воздержаться от катания или кататься на небольшой </a:t>
            </a:r>
            <a:r>
              <a:rPr lang="ru-RU" sz="1600" dirty="0" smtClean="0">
                <a:solidFill>
                  <a:schemeClr val="tx2"/>
                </a:solidFill>
              </a:rPr>
              <a:t>скорости. </a:t>
            </a:r>
            <a:r>
              <a:rPr lang="ru-RU" sz="1600" dirty="0">
                <a:solidFill>
                  <a:schemeClr val="tx2"/>
                </a:solidFill>
              </a:rPr>
              <a:t>Сцепление колес с влажной дорогой значительно хуже, </a:t>
            </a:r>
            <a:r>
              <a:rPr lang="ru-RU" sz="1600" dirty="0" smtClean="0">
                <a:solidFill>
                  <a:schemeClr val="tx2"/>
                </a:solidFill>
              </a:rPr>
              <a:t>поэтому можно потерять </a:t>
            </a:r>
            <a:r>
              <a:rPr lang="ru-RU" sz="1600" dirty="0">
                <a:solidFill>
                  <a:schemeClr val="tx2"/>
                </a:solidFill>
              </a:rPr>
              <a:t>равновесие из-за любых резких движений и крутых маневров.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35" y="2492896"/>
            <a:ext cx="571004" cy="1245106"/>
          </a:xfrm>
          <a:prstGeom prst="rect">
            <a:avLst/>
          </a:prstGeom>
        </p:spPr>
      </p:pic>
      <p:sp>
        <p:nvSpPr>
          <p:cNvPr id="16" name="Dalee">
            <a:hlinkClick r:id="rId6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18" y="3939130"/>
            <a:ext cx="2324032" cy="1635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4565885" y="3976693"/>
            <a:ext cx="3456384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Нельзя использовать средства передвижения при недостаточной освещенности и в узких пространствах, а также местах, в которых много помех и препятствий.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35" y="4442265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57" y="1779824"/>
            <a:ext cx="2593301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567" y="3880918"/>
            <a:ext cx="2593298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736121" y="1538275"/>
            <a:ext cx="3456384" cy="200906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Быстродвижущиеся </a:t>
            </a:r>
            <a:r>
              <a:rPr lang="ru-RU" sz="1600" dirty="0">
                <a:solidFill>
                  <a:schemeClr val="tx2"/>
                </a:solidFill>
              </a:rPr>
              <a:t>предметы могут привлекать внимание собак. </a:t>
            </a:r>
            <a:r>
              <a:rPr lang="ru-RU" sz="1600" dirty="0" smtClean="0">
                <a:solidFill>
                  <a:schemeClr val="tx2"/>
                </a:solidFill>
              </a:rPr>
              <a:t>Если собака бросилась вслед, </a:t>
            </a:r>
            <a:r>
              <a:rPr lang="ru-RU" sz="1600" dirty="0">
                <a:solidFill>
                  <a:schemeClr val="tx2"/>
                </a:solidFill>
              </a:rPr>
              <a:t>не стоит пугаться. </a:t>
            </a:r>
            <a:r>
              <a:rPr lang="ru-RU" sz="1600" dirty="0" smtClean="0">
                <a:solidFill>
                  <a:schemeClr val="tx2"/>
                </a:solidFill>
              </a:rPr>
              <a:t>Останови транспорт</a:t>
            </a:r>
            <a:r>
              <a:rPr lang="ru-RU" sz="1600" dirty="0">
                <a:solidFill>
                  <a:schemeClr val="tx2"/>
                </a:solidFill>
              </a:rPr>
              <a:t>, </a:t>
            </a:r>
            <a:r>
              <a:rPr lang="ru-RU" sz="1600" dirty="0" smtClean="0">
                <a:solidFill>
                  <a:schemeClr val="tx2"/>
                </a:solidFill>
              </a:rPr>
              <a:t>встань </a:t>
            </a:r>
            <a:r>
              <a:rPr lang="ru-RU" sz="1600" dirty="0">
                <a:solidFill>
                  <a:schemeClr val="tx2"/>
                </a:solidFill>
              </a:rPr>
              <a:t>ровно и </a:t>
            </a:r>
            <a:r>
              <a:rPr lang="ru-RU" sz="1600" dirty="0" smtClean="0">
                <a:solidFill>
                  <a:schemeClr val="tx2"/>
                </a:solidFill>
              </a:rPr>
              <a:t>замри. </a:t>
            </a:r>
            <a:r>
              <a:rPr lang="ru-RU" sz="1600" dirty="0">
                <a:solidFill>
                  <a:schemeClr val="tx2"/>
                </a:solidFill>
              </a:rPr>
              <a:t>Животное просто обнюхает незнакомый предмет и уйдет.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22" y="2294193"/>
            <a:ext cx="571004" cy="12451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47783" y="3950725"/>
            <a:ext cx="3456384" cy="173664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Чтобы перейти дорогу, нужно спешиться и взять средство передвижения в руки, затем перейти дорогу по пешеходному переходу, подчиняясь правилам для пешеходов. 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17" y="4476207"/>
            <a:ext cx="571004" cy="1245106"/>
          </a:xfrm>
          <a:prstGeom prst="rect">
            <a:avLst/>
          </a:prstGeom>
        </p:spPr>
      </p:pic>
      <p:sp>
        <p:nvSpPr>
          <p:cNvPr id="16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2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807979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952985"/>
            <a:ext cx="2592287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169" y="3862800"/>
            <a:ext cx="2592287" cy="182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707521" y="1952985"/>
            <a:ext cx="3456384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При передвижении по тротуарам, пешеходным дорожкам, </a:t>
            </a:r>
            <a:r>
              <a:rPr lang="ru-RU" sz="1600" dirty="0" smtClean="0">
                <a:solidFill>
                  <a:schemeClr val="tx2"/>
                </a:solidFill>
              </a:rPr>
              <a:t>необходимо придерживаться </a:t>
            </a:r>
            <a:r>
              <a:rPr lang="ru-RU" sz="1600" dirty="0">
                <a:solidFill>
                  <a:schemeClr val="tx2"/>
                </a:solidFill>
              </a:rPr>
              <a:t>крайне правого положения, не создавая помех пешеходам.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365" y="2172110"/>
            <a:ext cx="571004" cy="12451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71598" y="4193303"/>
            <a:ext cx="3456384" cy="1464231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zh-CN" sz="1600" kern="0" dirty="0">
                <a:solidFill>
                  <a:schemeClr val="tx2"/>
                </a:solidFill>
                <a:ea typeface="微软雅黑" pitchFamily="34" charset="-122"/>
                <a:cs typeface="Segoe UI" panose="020B0502040204020203" pitchFamily="34" charset="0"/>
              </a:rPr>
              <a:t>Нужно сохранять хороший обзор по курсу движения, </a:t>
            </a:r>
            <a:br>
              <a:rPr lang="ru-RU" altLang="zh-CN" sz="1600" kern="0" dirty="0">
                <a:solidFill>
                  <a:schemeClr val="tx2"/>
                </a:solidFill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600" kern="0" dirty="0">
                <a:solidFill>
                  <a:schemeClr val="tx2"/>
                </a:solidFill>
                <a:ea typeface="微软雅黑" pitchFamily="34" charset="-122"/>
                <a:cs typeface="Segoe UI" panose="020B0502040204020203" pitchFamily="34" charset="0"/>
              </a:rPr>
              <a:t>не пользоваться мобильным телефоном или другими </a:t>
            </a:r>
            <a:br>
              <a:rPr lang="ru-RU" altLang="zh-CN" sz="1600" kern="0" dirty="0">
                <a:solidFill>
                  <a:schemeClr val="tx2"/>
                </a:solidFill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600" kern="0" dirty="0">
                <a:solidFill>
                  <a:schemeClr val="tx2"/>
                </a:solidFill>
                <a:ea typeface="微软雅黑" pitchFamily="34" charset="-122"/>
                <a:cs typeface="Segoe UI" panose="020B0502040204020203" pitchFamily="34" charset="0"/>
              </a:rPr>
              <a:t>гаджетами.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631" y="4509120"/>
            <a:ext cx="571004" cy="1245106"/>
          </a:xfrm>
          <a:prstGeom prst="rect">
            <a:avLst/>
          </a:prstGeom>
        </p:spPr>
      </p:pic>
      <p:sp>
        <p:nvSpPr>
          <p:cNvPr id="17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27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807979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Правила безопасности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9" name="Dalee">
            <a:hlinkClick r:id="rId4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78" y="1941845"/>
            <a:ext cx="2962955" cy="2084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4588680" y="3137803"/>
            <a:ext cx="3456384" cy="2281476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Не пытайтесь сразу освоить </a:t>
            </a:r>
            <a:r>
              <a:rPr lang="ru-RU" sz="1600" dirty="0" smtClean="0">
                <a:solidFill>
                  <a:schemeClr val="tx2"/>
                </a:solidFill>
              </a:rPr>
              <a:t>сложные элементы и трюки</a:t>
            </a:r>
            <a:r>
              <a:rPr lang="ru-RU" sz="1600" dirty="0">
                <a:solidFill>
                  <a:schemeClr val="tx2"/>
                </a:solidFill>
              </a:rPr>
              <a:t>, для этого нужно </a:t>
            </a:r>
            <a:r>
              <a:rPr lang="ru-RU" sz="1600" dirty="0" smtClean="0">
                <a:solidFill>
                  <a:schemeClr val="tx2"/>
                </a:solidFill>
              </a:rPr>
              <a:t>время и практика. Делать это лучше на специально оборудованных площадках (ролледромах и скейтпарках) под присмотром  профессионального инструктора.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133" y="3986999"/>
            <a:ext cx="571004" cy="12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0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Закрепим знания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0" name="Dalee">
            <a:hlinkClick r:id="rId4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7701" y="1544012"/>
            <a:ext cx="6441658" cy="1021556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Что нужно надеть перед тем, как пойти прокатиться на средстве индивидуальной мобильности? Посмотри и выбери с помощью левой клавиши мыши.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792792" y="2827294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27606" y="43425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676477" y="2809088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724128" y="43158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619651" y="275582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747701" y="4342591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81511" y="279583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345" y="3023480"/>
            <a:ext cx="1059682" cy="11197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159" y="4509120"/>
            <a:ext cx="1059682" cy="11197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18" y="2958473"/>
            <a:ext cx="902174" cy="111979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784" y="2992016"/>
            <a:ext cx="902174" cy="111979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958" y="3012051"/>
            <a:ext cx="902174" cy="111979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12" y="4541253"/>
            <a:ext cx="902174" cy="1119795"/>
          </a:xfrm>
          <a:prstGeom prst="rect">
            <a:avLst/>
          </a:prstGeom>
        </p:spPr>
      </p:pic>
      <p:grpSp>
        <p:nvGrpSpPr>
          <p:cNvPr id="31" name="Группа 30"/>
          <p:cNvGrpSpPr/>
          <p:nvPr/>
        </p:nvGrpSpPr>
        <p:grpSpPr>
          <a:xfrm>
            <a:off x="879778" y="2829216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2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40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4" name="Группа 33"/>
          <p:cNvGrpSpPr/>
          <p:nvPr/>
        </p:nvGrpSpPr>
        <p:grpSpPr>
          <a:xfrm>
            <a:off x="4676941" y="2818580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40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7" name="Группа 36"/>
          <p:cNvGrpSpPr/>
          <p:nvPr/>
        </p:nvGrpSpPr>
        <p:grpSpPr>
          <a:xfrm>
            <a:off x="1747701" y="4369291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40" name="Группа 39"/>
          <p:cNvGrpSpPr/>
          <p:nvPr/>
        </p:nvGrpSpPr>
        <p:grpSpPr>
          <a:xfrm>
            <a:off x="2792792" y="2840644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4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50" name="Группа 49"/>
          <p:cNvGrpSpPr/>
          <p:nvPr/>
        </p:nvGrpSpPr>
        <p:grpSpPr>
          <a:xfrm>
            <a:off x="3727606" y="4369291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47" y="4538777"/>
            <a:ext cx="1059682" cy="1119795"/>
          </a:xfrm>
          <a:prstGeom prst="rect">
            <a:avLst/>
          </a:prstGeom>
        </p:spPr>
      </p:pic>
      <p:grpSp>
        <p:nvGrpSpPr>
          <p:cNvPr id="54" name="Группа 53"/>
          <p:cNvGrpSpPr/>
          <p:nvPr/>
        </p:nvGrpSpPr>
        <p:grpSpPr>
          <a:xfrm>
            <a:off x="6620479" y="2782520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6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8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57" name="Группа 56"/>
          <p:cNvGrpSpPr/>
          <p:nvPr/>
        </p:nvGrpSpPr>
        <p:grpSpPr>
          <a:xfrm>
            <a:off x="5728594" y="4309308"/>
            <a:ext cx="1688788" cy="1485468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5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4369" y="4116914"/>
              <a:ext cx="2295537" cy="1905128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396888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739988" y="764704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82909" y="4247971"/>
            <a:ext cx="6048672" cy="1328023"/>
          </a:xfrm>
          <a:prstGeom prst="roundRect">
            <a:avLst/>
          </a:prstGeom>
          <a:ln w="28575"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cs typeface="Arial" pitchFamily="34" charset="0"/>
              </a:rPr>
              <a:t>Средство индивидуальной мобильности предназначено исключительно для личного активного отдыха вне проезжей части дороги и не является транспортным средством. </a:t>
            </a:r>
            <a:endParaRPr lang="ru-RU" dirty="0">
              <a:solidFill>
                <a:schemeClr val="tx2"/>
              </a:solidFill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58199" y="908720"/>
            <a:ext cx="7746249" cy="4778651"/>
            <a:chOff x="858199" y="908720"/>
            <a:chExt cx="7746249" cy="4778651"/>
          </a:xfrm>
        </p:grpSpPr>
        <p:sp>
          <p:nvSpPr>
            <p:cNvPr id="9" name="TextBox 8"/>
            <p:cNvSpPr txBox="1"/>
            <p:nvPr/>
          </p:nvSpPr>
          <p:spPr>
            <a:xfrm>
              <a:off x="1027320" y="908720"/>
              <a:ext cx="75771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/>
                  </a:solidFill>
                </a:rPr>
                <a:t>Что такое средство индивидуальной мобильности? 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51720" y="2222896"/>
              <a:ext cx="6264696" cy="1634490"/>
            </a:xfrm>
            <a:prstGeom prst="roundRect">
              <a:avLst/>
            </a:prstGeom>
            <a:ln w="28575">
              <a:prstDash val="lg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ru-RU" dirty="0" smtClean="0">
                  <a:solidFill>
                    <a:schemeClr val="tx2"/>
                  </a:solidFill>
                  <a:cs typeface="Arial" pitchFamily="34" charset="0"/>
                </a:rPr>
                <a:t>Средство индивидуальной мобильности – </a:t>
              </a:r>
              <a:r>
                <a:rPr lang="ru-RU" dirty="0">
                  <a:solidFill>
                    <a:schemeClr val="tx2"/>
                  </a:solidFill>
                  <a:cs typeface="Arial" pitchFamily="34" charset="0"/>
                </a:rPr>
                <a:t>устройство, имеющее одно или несколько колес (роликов), предназначенное для передвижения </a:t>
              </a:r>
              <a:r>
                <a:rPr lang="ru-RU" dirty="0" smtClean="0">
                  <a:solidFill>
                    <a:schemeClr val="tx2"/>
                  </a:solidFill>
                  <a:cs typeface="Arial" pitchFamily="34" charset="0"/>
                </a:rPr>
                <a:t>человека посредством использования электродвигателя </a:t>
              </a:r>
              <a:r>
                <a:rPr lang="ru-RU" dirty="0">
                  <a:solidFill>
                    <a:schemeClr val="tx2"/>
                  </a:solidFill>
                  <a:cs typeface="Arial" pitchFamily="34" charset="0"/>
                </a:rPr>
                <a:t>(электродвигателей) и (или) мускульной энергии </a:t>
              </a:r>
              <a:r>
                <a:rPr lang="ru-RU" dirty="0" smtClean="0">
                  <a:solidFill>
                    <a:schemeClr val="tx2"/>
                  </a:solidFill>
                  <a:cs typeface="Arial" pitchFamily="34" charset="0"/>
                </a:rPr>
                <a:t>человека.</a:t>
              </a:r>
              <a:endParaRPr lang="ru-RU" dirty="0">
                <a:solidFill>
                  <a:schemeClr val="tx2"/>
                </a:solidFill>
                <a:cs typeface="Arial" pitchFamily="34" charset="0"/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83" t="5129" r="18203" b="48549"/>
            <a:stretch/>
          </p:blipFill>
          <p:spPr>
            <a:xfrm>
              <a:off x="6649557" y="4090505"/>
              <a:ext cx="1591762" cy="1596866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15" t="13251" r="8542" b="41761"/>
            <a:stretch/>
          </p:blipFill>
          <p:spPr>
            <a:xfrm>
              <a:off x="858199" y="2017493"/>
              <a:ext cx="1481551" cy="1839893"/>
            </a:xfrm>
            <a:prstGeom prst="rect">
              <a:avLst/>
            </a:prstGeom>
          </p:spPr>
        </p:pic>
      </p:grpSp>
      <p:sp>
        <p:nvSpPr>
          <p:cNvPr id="21" name="Dalee">
            <a:hlinkClick r:id="rId6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59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Закрепим знания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0" name="Dalee">
            <a:hlinkClick r:id="rId4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7701" y="1653382"/>
            <a:ext cx="6441658" cy="1021556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Где ты можешь кататься с использованием средства индивидуальной </a:t>
            </a:r>
            <a:r>
              <a:rPr lang="ru-RU" dirty="0">
                <a:solidFill>
                  <a:schemeClr val="tx2"/>
                </a:solidFill>
              </a:rPr>
              <a:t>мобильности? </a:t>
            </a:r>
            <a:r>
              <a:rPr lang="ru-RU" dirty="0" smtClean="0">
                <a:solidFill>
                  <a:schemeClr val="tx2"/>
                </a:solidFill>
              </a:rPr>
              <a:t>Посмотри </a:t>
            </a:r>
            <a:r>
              <a:rPr lang="ru-RU" dirty="0">
                <a:solidFill>
                  <a:schemeClr val="tx2"/>
                </a:solidFill>
              </a:rPr>
              <a:t>и выбери с помощью левой клавиши мыши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71070" y="3021371"/>
            <a:ext cx="2807804" cy="2514153"/>
          </a:xfrm>
          <a:prstGeom prst="rect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065" y="3386804"/>
            <a:ext cx="1375904" cy="1707798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069650" y="3020789"/>
            <a:ext cx="2859109" cy="2481901"/>
            <a:chOff x="6772164" y="5603817"/>
            <a:chExt cx="2564722" cy="1949085"/>
          </a:xfrm>
          <a:solidFill>
            <a:srgbClr val="FFFFFF"/>
          </a:solidFill>
          <a:effectLst/>
        </p:grpSpPr>
        <p:sp>
          <p:nvSpPr>
            <p:cNvPr id="31" name="Овал 58"/>
            <p:cNvSpPr/>
            <p:nvPr/>
          </p:nvSpPr>
          <p:spPr>
            <a:xfrm>
              <a:off x="6804637" y="5618006"/>
              <a:ext cx="2461024" cy="1934896"/>
            </a:xfrm>
            <a:prstGeom prst="rect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72164" y="5603817"/>
              <a:ext cx="2564722" cy="1949085"/>
            </a:xfrm>
            <a:prstGeom prst="rect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sp>
        <p:nvSpPr>
          <p:cNvPr id="50" name="Прямоугольник 49"/>
          <p:cNvSpPr/>
          <p:nvPr/>
        </p:nvSpPr>
        <p:spPr>
          <a:xfrm>
            <a:off x="1353206" y="3021372"/>
            <a:ext cx="2807804" cy="2514153"/>
          </a:xfrm>
          <a:prstGeom prst="rect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686" y="3407938"/>
            <a:ext cx="1597166" cy="1687769"/>
          </a:xfrm>
          <a:prstGeom prst="rect">
            <a:avLst/>
          </a:prstGeom>
        </p:spPr>
      </p:pic>
      <p:grpSp>
        <p:nvGrpSpPr>
          <p:cNvPr id="51" name="Группа 50"/>
          <p:cNvGrpSpPr/>
          <p:nvPr/>
        </p:nvGrpSpPr>
        <p:grpSpPr>
          <a:xfrm>
            <a:off x="1353207" y="3021374"/>
            <a:ext cx="2807803" cy="2514152"/>
            <a:chOff x="6601497" y="5763538"/>
            <a:chExt cx="2734152" cy="2049781"/>
          </a:xfrm>
          <a:solidFill>
            <a:srgbClr val="FFFFFF"/>
          </a:solidFill>
          <a:effectLst/>
        </p:grpSpPr>
        <p:sp>
          <p:nvSpPr>
            <p:cNvPr id="52" name="Овал 58"/>
            <p:cNvSpPr/>
            <p:nvPr/>
          </p:nvSpPr>
          <p:spPr>
            <a:xfrm>
              <a:off x="6601497" y="5763538"/>
              <a:ext cx="2734152" cy="2049781"/>
            </a:xfrm>
            <a:prstGeom prst="rect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32023" y="5792659"/>
              <a:ext cx="2703626" cy="1993889"/>
            </a:xfrm>
            <a:prstGeom prst="rect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14598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5350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Закрепим знания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0" name="Dalee">
            <a:hlinkClick r:id="rId4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7701" y="1653382"/>
            <a:ext cx="6441658" cy="1021556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Что из изображенного на картинках делать категорично НЕ рекомендуется</a:t>
            </a:r>
            <a:r>
              <a:rPr lang="ru-RU" dirty="0">
                <a:solidFill>
                  <a:schemeClr val="tx2"/>
                </a:solidFill>
              </a:rPr>
              <a:t>. Посмотри и выбери с помощью левой клавиши мыши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81511" y="286139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339752" y="4295583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45837" y="2918329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87811" y="2861390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20072" y="4295583"/>
            <a:ext cx="1688788" cy="1512168"/>
          </a:xfrm>
          <a:prstGeom prst="ellipse">
            <a:avLst/>
          </a:prstGeom>
          <a:solidFill>
            <a:srgbClr val="FFFFFF">
              <a:alpha val="90000"/>
            </a:srgbClr>
          </a:solidFill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390" y="3114515"/>
            <a:ext cx="1059682" cy="11197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18" y="3057576"/>
            <a:ext cx="902174" cy="111979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60" y="3023652"/>
            <a:ext cx="902174" cy="111979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79" y="4491768"/>
            <a:ext cx="902174" cy="111979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6487811" y="2888090"/>
            <a:ext cx="1688788" cy="1485468"/>
            <a:chOff x="6493877" y="4116914"/>
            <a:chExt cx="2436524" cy="1905132"/>
          </a:xfrm>
          <a:solidFill>
            <a:srgbClr val="FFFFFF"/>
          </a:solidFill>
          <a:effectLst/>
        </p:grpSpPr>
        <p:sp>
          <p:nvSpPr>
            <p:cNvPr id="2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9" cy="1905132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27" name="Группа 26"/>
          <p:cNvGrpSpPr/>
          <p:nvPr/>
        </p:nvGrpSpPr>
        <p:grpSpPr>
          <a:xfrm>
            <a:off x="890759" y="2911351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2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9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0" name="Группа 29"/>
          <p:cNvGrpSpPr/>
          <p:nvPr/>
        </p:nvGrpSpPr>
        <p:grpSpPr>
          <a:xfrm>
            <a:off x="3845837" y="2958826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1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7" cy="1905131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59" y="4509120"/>
            <a:ext cx="902174" cy="1119795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2339752" y="4322284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5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7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37" name="Группа 36"/>
          <p:cNvGrpSpPr/>
          <p:nvPr/>
        </p:nvGrpSpPr>
        <p:grpSpPr>
          <a:xfrm>
            <a:off x="5220072" y="4326283"/>
            <a:ext cx="1688788" cy="1485467"/>
            <a:chOff x="6493877" y="4116914"/>
            <a:chExt cx="2436524" cy="1905131"/>
          </a:xfrm>
          <a:solidFill>
            <a:srgbClr val="FFFFFF"/>
          </a:solidFill>
          <a:effectLst/>
        </p:grpSpPr>
        <p:sp>
          <p:nvSpPr>
            <p:cNvPr id="38" name="Овал 58"/>
            <p:cNvSpPr/>
            <p:nvPr/>
          </p:nvSpPr>
          <p:spPr>
            <a:xfrm>
              <a:off x="6493877" y="4116914"/>
              <a:ext cx="2436524" cy="1905131"/>
            </a:xfrm>
            <a:prstGeom prst="ellipse">
              <a:avLst/>
            </a:prstGeom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65085" y="4116914"/>
              <a:ext cx="2294106" cy="1905130"/>
            </a:xfrm>
            <a:prstGeom prst="ellipse">
              <a:avLst/>
            </a:prstGeom>
            <a:ln w="76200"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391889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1" t="9504" r="5552" b="21859"/>
          <a:stretch/>
        </p:blipFill>
        <p:spPr>
          <a:xfrm>
            <a:off x="1763688" y="2292624"/>
            <a:ext cx="5688632" cy="377675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03648" y="836712"/>
            <a:ext cx="64087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Ура! Теперь ты знаешь как сделать свой отдых не только веселым, но и безопасным!</a:t>
            </a:r>
          </a:p>
          <a:p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1" name="Dalee">
            <a:hlinkClick r:id="" action="ppaction://hlinkshowjump?jump=lastslideviewed" highlightClick="1"/>
          </p:cNvPr>
          <p:cNvSpPr/>
          <p:nvPr/>
        </p:nvSpPr>
        <p:spPr>
          <a:xfrm>
            <a:off x="8172400" y="6388579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2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739988" y="764704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35596" y="980728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Пользователь средств индивидуальной мобильности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8853" y="2204864"/>
            <a:ext cx="6015605" cy="1464231"/>
          </a:xfrm>
          <a:prstGeom prst="roundRect">
            <a:avLst/>
          </a:prstGeom>
          <a:ln>
            <a:solidFill>
              <a:srgbClr val="92D050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cs typeface="Arial" pitchFamily="34" charset="0"/>
              </a:rPr>
              <a:t>Все пользователи средств индивидуальной мобильности являются участниками дорожного движения и приравниваются к категории «пешеход».</a:t>
            </a:r>
            <a:endParaRPr lang="ru-RU" sz="2000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2187" y="4170669"/>
            <a:ext cx="6023567" cy="146423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tx2"/>
                </a:solidFill>
                <a:cs typeface="Arial" pitchFamily="34" charset="0"/>
              </a:rPr>
              <a:t>«Пешеход» </a:t>
            </a:r>
            <a:r>
              <a:rPr lang="ru-RU" sz="2000" dirty="0">
                <a:solidFill>
                  <a:schemeClr val="tx2"/>
                </a:solidFill>
                <a:cs typeface="Arial" pitchFamily="34" charset="0"/>
              </a:rPr>
              <a:t>- лицо, находящееся вне транспортного средства на дороге либо на пешеходной или велопешеходной дорожке и не производящее на них работу</a:t>
            </a:r>
            <a:r>
              <a:rPr lang="ru-RU" sz="2000" dirty="0" smtClean="0">
                <a:solidFill>
                  <a:schemeClr val="tx2"/>
                </a:solidFill>
                <a:cs typeface="Arial" pitchFamily="34" charset="0"/>
              </a:rPr>
              <a:t>. </a:t>
            </a:r>
            <a:endParaRPr lang="ru-RU" sz="2000" dirty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20125" r="46086" b="39186"/>
          <a:stretch/>
        </p:blipFill>
        <p:spPr>
          <a:xfrm>
            <a:off x="823296" y="3762563"/>
            <a:ext cx="1368891" cy="20691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1" t="20754" r="8365" b="39623"/>
          <a:stretch/>
        </p:blipFill>
        <p:spPr>
          <a:xfrm>
            <a:off x="7020272" y="1800012"/>
            <a:ext cx="1335308" cy="2149658"/>
          </a:xfrm>
          <a:prstGeom prst="rect">
            <a:avLst/>
          </a:prstGeom>
        </p:spPr>
      </p:pic>
      <p:sp>
        <p:nvSpPr>
          <p:cNvPr id="14" name="Dalee">
            <a:hlinkClick r:id="rId6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54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88"/>
          <a:stretch/>
        </p:blipFill>
        <p:spPr>
          <a:xfrm>
            <a:off x="0" y="-4510"/>
            <a:ext cx="9265861" cy="68856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0" t="27547" r="25980" b="26793"/>
          <a:stretch/>
        </p:blipFill>
        <p:spPr>
          <a:xfrm>
            <a:off x="162289" y="6136571"/>
            <a:ext cx="449271" cy="60401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611560" y="6176971"/>
            <a:ext cx="4291096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Региональный </a:t>
            </a:r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центр по профилактике детского </a:t>
            </a:r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дорожно-транспортного травматизма</a:t>
            </a:r>
          </a:p>
        </p:txBody>
      </p:sp>
      <p:sp>
        <p:nvSpPr>
          <p:cNvPr id="5" name="Dalee">
            <a:hlinkClick r:id="rId4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85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" name="TextBox 39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739988" y="764704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03648" y="764704"/>
            <a:ext cx="7113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Виды средств индивидуальной мобильности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229" y="5329494"/>
            <a:ext cx="3020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chemeClr val="tx2"/>
                </a:solidFill>
                <a:cs typeface="Arial" pitchFamily="34" charset="0"/>
              </a:rPr>
              <a:t>Скейтборд/</a:t>
            </a:r>
          </a:p>
          <a:p>
            <a:pPr lvl="0" algn="ctr"/>
            <a:r>
              <a:rPr lang="ru-RU" b="1" dirty="0">
                <a:solidFill>
                  <a:schemeClr val="tx2"/>
                </a:solidFill>
                <a:cs typeface="Arial" pitchFamily="34" charset="0"/>
              </a:rPr>
              <a:t>электрический скейтборд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25458" y="3532365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cs typeface="Arial" pitchFamily="34" charset="0"/>
              </a:rPr>
              <a:t>Роликовые коньки</a:t>
            </a:r>
            <a:endParaRPr lang="ru-RU" b="1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468" y="353236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chemeClr val="tx2"/>
                </a:solidFill>
                <a:cs typeface="Arial" pitchFamily="34" charset="0"/>
              </a:rPr>
              <a:t>Самокат/</a:t>
            </a:r>
          </a:p>
          <a:p>
            <a:pPr lvl="0" algn="ctr"/>
            <a:r>
              <a:rPr lang="ru-RU" b="1" dirty="0">
                <a:solidFill>
                  <a:schemeClr val="tx2"/>
                </a:solidFill>
                <a:cs typeface="Arial" pitchFamily="34" charset="0"/>
              </a:rPr>
              <a:t>электрический самокат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0170" y="546799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cs typeface="Arial" pitchFamily="34" charset="0"/>
              </a:rPr>
              <a:t>Гироскутер</a:t>
            </a:r>
            <a:endParaRPr lang="ru-RU" b="1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8985" y="34290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chemeClr val="tx2"/>
                </a:solidFill>
                <a:cs typeface="Arial" pitchFamily="34" charset="0"/>
              </a:rPr>
              <a:t>Моноколесо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58985" y="557471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cs typeface="Arial" pitchFamily="34" charset="0"/>
              </a:rPr>
              <a:t>Сегвей</a:t>
            </a:r>
            <a:endParaRPr lang="ru-RU" b="1" dirty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69860"/>
            <a:ext cx="1329536" cy="13295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3" r="25018"/>
          <a:stretch/>
        </p:blipFill>
        <p:spPr>
          <a:xfrm>
            <a:off x="7379065" y="1820167"/>
            <a:ext cx="959132" cy="1156817"/>
          </a:xfrm>
          <a:prstGeom prst="rect">
            <a:avLst/>
          </a:prstGeom>
        </p:spPr>
      </p:pic>
      <p:pic>
        <p:nvPicPr>
          <p:cNvPr id="1026" name="Picture 2" descr="Лучшие роликовые коньки для детей и взрослы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899" y="2071361"/>
            <a:ext cx="1757278" cy="131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6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8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0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2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1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16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18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20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22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24" descr="Трюковой самокат Triad Racketeer (черный / розовый) - купить ...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26" descr="hulajnoga wyczynowa Longway Metro 2k19 pro stunt scooter full neochrome (3).jpg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28" descr="hulajnoga wyczynowa Longway Metro 2k19 pro stunt scooter full neochrome (3).jpg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30" descr="Longway Metro 2k19 трюковой самокат | Full Neochrome | Магазин RMD ...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32" descr="Longway Metro 2k19 трюковой самокат | Full Neochrome | Магазин RMD ...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3489" r="19569" b="3426"/>
          <a:stretch/>
        </p:blipFill>
        <p:spPr>
          <a:xfrm>
            <a:off x="1258414" y="1941175"/>
            <a:ext cx="878361" cy="1329536"/>
          </a:xfrm>
          <a:prstGeom prst="rect">
            <a:avLst/>
          </a:prstGeom>
        </p:spPr>
      </p:pic>
      <p:sp>
        <p:nvSpPr>
          <p:cNvPr id="33" name="AutoShape 34" descr="RAZOR электрический самокат E300 - белый/синий | Магазин RMD BIKE ...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4" r="23077"/>
          <a:stretch/>
        </p:blipFill>
        <p:spPr>
          <a:xfrm>
            <a:off x="2252087" y="2149637"/>
            <a:ext cx="988575" cy="1379538"/>
          </a:xfrm>
          <a:prstGeom prst="rect">
            <a:avLst/>
          </a:prstGeom>
        </p:spPr>
      </p:pic>
      <p:pic>
        <p:nvPicPr>
          <p:cNvPr id="1060" name="Picture 36" descr="Сигвей Segway I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1" r="22847" b="5269"/>
          <a:stretch/>
        </p:blipFill>
        <p:spPr bwMode="auto">
          <a:xfrm>
            <a:off x="6795746" y="3797693"/>
            <a:ext cx="1062885" cy="181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333" y="4293245"/>
            <a:ext cx="1676996" cy="1676996"/>
          </a:xfrm>
          <a:prstGeom prst="rect">
            <a:avLst/>
          </a:prstGeom>
        </p:spPr>
      </p:pic>
      <p:pic>
        <p:nvPicPr>
          <p:cNvPr id="1062" name="Picture 38" descr="Купить Деревянный скейтборд Tech Team Vulcan 2020 голубой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" t="27865" r="4596" b="26332"/>
          <a:stretch/>
        </p:blipFill>
        <p:spPr bwMode="auto">
          <a:xfrm>
            <a:off x="1374775" y="4365104"/>
            <a:ext cx="1920214" cy="94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Dalee">
            <a:hlinkClick r:id="rId12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15616" y="908720"/>
            <a:ext cx="755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Самокат и электрический самокат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169" y="2564904"/>
            <a:ext cx="1255023" cy="136815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4" t="5349" r="20594" b="6254"/>
          <a:stretch/>
        </p:blipFill>
        <p:spPr>
          <a:xfrm>
            <a:off x="6421789" y="2437129"/>
            <a:ext cx="1281870" cy="162370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662064" y="4066961"/>
            <a:ext cx="3519450" cy="12939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</a:rPr>
              <a:t>Наземное средство передвижения, в основном двухколёсное, предполагающее три режима передвижения: мускульный, на электротяге, а также - смешанный режим.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7383" y="4310400"/>
            <a:ext cx="3519450" cy="15323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</a:rPr>
              <a:t>Наземное средство передвижения, в основном двухколёсное, приводимое в действие </a:t>
            </a:r>
            <a:r>
              <a:rPr lang="ru-RU" sz="1400" dirty="0" smtClean="0">
                <a:solidFill>
                  <a:schemeClr val="tx2"/>
                </a:solidFill>
              </a:rPr>
              <a:t>мускульным путём (многократного </a:t>
            </a:r>
            <a:r>
              <a:rPr lang="ru-RU" sz="1400" dirty="0">
                <a:solidFill>
                  <a:schemeClr val="tx2"/>
                </a:solidFill>
              </a:rPr>
              <a:t>отталкивания ногой от </a:t>
            </a:r>
            <a:r>
              <a:rPr lang="ru-RU" sz="1400" dirty="0" smtClean="0">
                <a:solidFill>
                  <a:schemeClr val="tx2"/>
                </a:solidFill>
              </a:rPr>
              <a:t>земли) </a:t>
            </a:r>
            <a:r>
              <a:rPr lang="ru-RU" sz="1400" dirty="0">
                <a:solidFill>
                  <a:schemeClr val="tx2"/>
                </a:solidFill>
              </a:rPr>
              <a:t>в положении </a:t>
            </a:r>
            <a:r>
              <a:rPr lang="ru-RU" sz="1400" dirty="0" smtClean="0">
                <a:solidFill>
                  <a:schemeClr val="tx2"/>
                </a:solidFill>
              </a:rPr>
              <a:t>стоя </a:t>
            </a:r>
            <a:r>
              <a:rPr lang="ru-RU" sz="1400" dirty="0">
                <a:solidFill>
                  <a:schemeClr val="tx2"/>
                </a:solidFill>
              </a:rPr>
              <a:t>и управляемое при помощи руля.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23667" y="1594862"/>
            <a:ext cx="2196244" cy="715089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Электрический самокат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6012" y="1989953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С</a:t>
            </a:r>
            <a:r>
              <a:rPr lang="ru-RU" dirty="0" smtClean="0">
                <a:solidFill>
                  <a:schemeClr val="tx2"/>
                </a:solidFill>
              </a:rPr>
              <a:t>амокат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r="20843"/>
          <a:stretch/>
        </p:blipFill>
        <p:spPr>
          <a:xfrm>
            <a:off x="2894134" y="2838620"/>
            <a:ext cx="1303939" cy="148217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581" y="2556176"/>
            <a:ext cx="1453674" cy="1747954"/>
          </a:xfrm>
          <a:prstGeom prst="rect">
            <a:avLst/>
          </a:prstGeom>
        </p:spPr>
      </p:pic>
      <p:sp>
        <p:nvSpPr>
          <p:cNvPr id="23" name="Dalee">
            <a:hlinkClick r:id="rId8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80728"/>
            <a:ext cx="7473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Скейтборд и электрический скейтборд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41833" y="1732912"/>
            <a:ext cx="2196244" cy="715089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Электрический скейтборд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8986" y="2448001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Скейтборд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4673368"/>
            <a:ext cx="3519450" cy="10556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</a:rPr>
              <a:t>Средство передвижения в виде доски из фанеры, которая </a:t>
            </a:r>
            <a:r>
              <a:rPr lang="ru-RU" sz="1400" dirty="0">
                <a:solidFill>
                  <a:schemeClr val="tx2"/>
                </a:solidFill>
              </a:rPr>
              <a:t>содержит несколько слоёв </a:t>
            </a:r>
            <a:r>
              <a:rPr lang="ru-RU" sz="1400" dirty="0" smtClean="0">
                <a:solidFill>
                  <a:schemeClr val="tx2"/>
                </a:solidFill>
              </a:rPr>
              <a:t>шпона и установлена </a:t>
            </a:r>
            <a:r>
              <a:rPr lang="ru-RU" sz="1400" dirty="0">
                <a:solidFill>
                  <a:schemeClr val="tx2"/>
                </a:solidFill>
              </a:rPr>
              <a:t>на колёса небольшого диаметра (ролики</a:t>
            </a:r>
            <a:r>
              <a:rPr lang="ru-RU" sz="1400" dirty="0" smtClean="0">
                <a:solidFill>
                  <a:schemeClr val="tx2"/>
                </a:solidFill>
              </a:rPr>
              <a:t>).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4143583"/>
            <a:ext cx="3519450" cy="12939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</a:rPr>
              <a:t>Средство передвижения, скорость которого </a:t>
            </a:r>
            <a:r>
              <a:rPr lang="ru-RU" sz="1400" dirty="0">
                <a:solidFill>
                  <a:schemeClr val="tx2"/>
                </a:solidFill>
              </a:rPr>
              <a:t>контролируется ручным беспроводным пультом управления или вовсе без пульта переносом веса на переднюю  или заднюю ногу.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0" b="8284"/>
          <a:stretch/>
        </p:blipFill>
        <p:spPr>
          <a:xfrm>
            <a:off x="6156176" y="2602887"/>
            <a:ext cx="1977117" cy="8781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 b="20736"/>
          <a:stretch/>
        </p:blipFill>
        <p:spPr>
          <a:xfrm>
            <a:off x="4907471" y="3197652"/>
            <a:ext cx="1879886" cy="7498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" t="30014" r="3021" b="26480"/>
          <a:stretch/>
        </p:blipFill>
        <p:spPr>
          <a:xfrm>
            <a:off x="1115616" y="3156400"/>
            <a:ext cx="2090424" cy="987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6"/>
          <a:stretch/>
        </p:blipFill>
        <p:spPr>
          <a:xfrm>
            <a:off x="2483768" y="3812181"/>
            <a:ext cx="1793147" cy="878510"/>
          </a:xfrm>
          <a:prstGeom prst="rect">
            <a:avLst/>
          </a:prstGeom>
        </p:spPr>
      </p:pic>
      <p:sp>
        <p:nvSpPr>
          <p:cNvPr id="24" name="Dalee">
            <a:hlinkClick r:id="rId8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27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80728"/>
            <a:ext cx="7473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Роликовые коньки и моноколесо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5611" y="1687692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Роликовые коньки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2096315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Моноколесо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7383" y="4108718"/>
            <a:ext cx="3519450" cy="1770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</a:rPr>
              <a:t>И</a:t>
            </a:r>
            <a:r>
              <a:rPr lang="ru-RU" sz="1400" dirty="0" smtClean="0">
                <a:solidFill>
                  <a:schemeClr val="tx2"/>
                </a:solidFill>
              </a:rPr>
              <a:t>ндивидуальное </a:t>
            </a:r>
            <a:r>
              <a:rPr lang="ru-RU" sz="1400" dirty="0">
                <a:solidFill>
                  <a:schemeClr val="tx2"/>
                </a:solidFill>
              </a:rPr>
              <a:t>электрическое самобалансирующееся </a:t>
            </a:r>
            <a:r>
              <a:rPr lang="ru-RU" sz="1400" dirty="0" smtClean="0">
                <a:solidFill>
                  <a:schemeClr val="tx2"/>
                </a:solidFill>
              </a:rPr>
              <a:t>средство передвижения, </a:t>
            </a:r>
            <a:r>
              <a:rPr lang="ru-RU" sz="1400" dirty="0">
                <a:solidFill>
                  <a:schemeClr val="tx2"/>
                </a:solidFill>
              </a:rPr>
              <a:t>обеспечивающее </a:t>
            </a:r>
            <a:r>
              <a:rPr lang="ru-RU" sz="1400" dirty="0" smtClean="0">
                <a:solidFill>
                  <a:schemeClr val="tx2"/>
                </a:solidFill>
              </a:rPr>
              <a:t>движение </a:t>
            </a:r>
            <a:r>
              <a:rPr lang="ru-RU" sz="1400" dirty="0">
                <a:solidFill>
                  <a:schemeClr val="tx2"/>
                </a:solidFill>
              </a:rPr>
              <a:t>по различным поверхностям на скоростях до 50 км/ч (отдельные модели), со всего одним колесом, по бокам которого крепятся подножки.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44008" y="3596176"/>
            <a:ext cx="3519450" cy="22474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</a:rPr>
              <a:t>Средство передвижения, представляющее из себя ботинки </a:t>
            </a:r>
            <a:r>
              <a:rPr lang="ru-RU" sz="1400" dirty="0">
                <a:solidFill>
                  <a:schemeClr val="tx2"/>
                </a:solidFill>
              </a:rPr>
              <a:t>с прикреплёнными к ним рамами, в которых закреплено от двух до </a:t>
            </a:r>
            <a:r>
              <a:rPr lang="ru-RU" sz="1400" dirty="0" smtClean="0">
                <a:solidFill>
                  <a:schemeClr val="tx2"/>
                </a:solidFill>
              </a:rPr>
              <a:t>шести колёс и предназначенные </a:t>
            </a:r>
            <a:r>
              <a:rPr lang="ru-RU" sz="1400" dirty="0">
                <a:solidFill>
                  <a:schemeClr val="tx2"/>
                </a:solidFill>
              </a:rPr>
              <a:t>для передвижения по твёрдой ровной поверхности, </a:t>
            </a:r>
            <a:r>
              <a:rPr lang="ru-RU" sz="1400" dirty="0" smtClean="0">
                <a:solidFill>
                  <a:schemeClr val="tx2"/>
                </a:solidFill>
              </a:rPr>
              <a:t>аналогично </a:t>
            </a:r>
            <a:r>
              <a:rPr lang="ru-RU" sz="1400" dirty="0">
                <a:solidFill>
                  <a:schemeClr val="tx2"/>
                </a:solidFill>
              </a:rPr>
              <a:t>передвижению по льду на традиционных коньках.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313" y="2836123"/>
            <a:ext cx="1194862" cy="11948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2761744"/>
            <a:ext cx="1343619" cy="13436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7" y="2208503"/>
            <a:ext cx="1429351" cy="1429351"/>
          </a:xfrm>
          <a:prstGeom prst="rect">
            <a:avLst/>
          </a:prstGeom>
        </p:spPr>
      </p:pic>
      <p:sp>
        <p:nvSpPr>
          <p:cNvPr id="24" name="Dalee">
            <a:hlinkClick r:id="rId7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65623"/>
            <a:chOff x="0" y="0"/>
            <a:chExt cx="9144000" cy="6865623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0" y="0"/>
              <a:ext cx="9144000" cy="6865623"/>
              <a:chOff x="0" y="0"/>
              <a:chExt cx="9144000" cy="6865623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4797152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l="-7000" t="-8000" r="-13000" b="-8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0" y="4509120"/>
                <a:ext cx="9144000" cy="2356503"/>
              </a:xfrm>
              <a:prstGeom prst="rect">
                <a:avLst/>
              </a:prstGeom>
              <a:solidFill>
                <a:srgbClr val="53B0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27547" r="25980" b="26793"/>
            <a:stretch/>
          </p:blipFill>
          <p:spPr>
            <a:xfrm>
              <a:off x="162289" y="6136571"/>
              <a:ext cx="449271" cy="604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11560" y="6176971"/>
              <a:ext cx="4291096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Региональный </a:t>
              </a:r>
              <a:r>
                <a:rPr lang="ru-RU" sz="1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центр по профилактике детского </a:t>
              </a:r>
              <a:r>
                <a:rPr lang="ru-RU" sz="14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дорожно-транспортного травматизма</a:t>
              </a:r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697148" y="743642"/>
            <a:ext cx="7776864" cy="5328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980728"/>
            <a:ext cx="7473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Гироскутер и сегвей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1989952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Сегвей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1708892"/>
            <a:ext cx="2196244" cy="408623"/>
          </a:xfrm>
          <a:prstGeom prst="wedgeRoundRectCallout">
            <a:avLst/>
          </a:prstGeom>
          <a:ln w="38100"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Гироскутер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4113727"/>
            <a:ext cx="3519450" cy="15323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</a:rPr>
              <a:t>Электрическое самобалансирующееся средство передвижения, </a:t>
            </a:r>
            <a:r>
              <a:rPr lang="ru-RU" sz="1400" dirty="0">
                <a:solidFill>
                  <a:schemeClr val="tx2"/>
                </a:solidFill>
              </a:rPr>
              <a:t>выполненное в форме двух соединённых поперечных площадок для ступней, подвижных относительно друг друга, с колёсами по бокам.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4080" y="4493746"/>
            <a:ext cx="3519450" cy="12939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2"/>
                </a:solidFill>
              </a:rPr>
              <a:t>Электрическое </a:t>
            </a:r>
            <a:r>
              <a:rPr lang="ru-RU" sz="1400" dirty="0">
                <a:solidFill>
                  <a:schemeClr val="tx2"/>
                </a:solidFill>
              </a:rPr>
              <a:t>самобалансирующееся </a:t>
            </a:r>
            <a:r>
              <a:rPr lang="ru-RU" sz="1400" dirty="0" smtClean="0">
                <a:solidFill>
                  <a:schemeClr val="tx2"/>
                </a:solidFill>
              </a:rPr>
              <a:t>средство передвижения </a:t>
            </a:r>
            <a:r>
              <a:rPr lang="ru-RU" sz="1400" dirty="0">
                <a:solidFill>
                  <a:schemeClr val="tx2"/>
                </a:solidFill>
              </a:rPr>
              <a:t>с двумя колёсами, расположенными по обе стороны от водителя, внешне напоминающее колесницу. 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656" y="2579051"/>
            <a:ext cx="1849358" cy="12657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" r="2978"/>
          <a:stretch/>
        </p:blipFill>
        <p:spPr>
          <a:xfrm>
            <a:off x="1110206" y="3261406"/>
            <a:ext cx="1890300" cy="8523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1" t="25867" r="38949" b="18806"/>
          <a:stretch/>
        </p:blipFill>
        <p:spPr>
          <a:xfrm>
            <a:off x="5148064" y="2604309"/>
            <a:ext cx="1047346" cy="18332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4" r="23354"/>
          <a:stretch/>
        </p:blipFill>
        <p:spPr>
          <a:xfrm>
            <a:off x="6821522" y="2788078"/>
            <a:ext cx="936104" cy="1705668"/>
          </a:xfrm>
          <a:prstGeom prst="rect">
            <a:avLst/>
          </a:prstGeom>
        </p:spPr>
      </p:pic>
      <p:sp>
        <p:nvSpPr>
          <p:cNvPr id="24" name="Dalee">
            <a:hlinkClick r:id="rId8" action="ppaction://hlinksldjump" highlightClick="1"/>
          </p:cNvPr>
          <p:cNvSpPr/>
          <p:nvPr/>
        </p:nvSpPr>
        <p:spPr>
          <a:xfrm>
            <a:off x="8176599" y="6388580"/>
            <a:ext cx="785973" cy="311611"/>
          </a:xfrm>
          <a:prstGeom prst="actionButtonEnd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Dalee">
            <a:hlinkClick r:id="" action="ppaction://hlinkshowjump?jump=lastslideviewed" highlightClick="1"/>
          </p:cNvPr>
          <p:cNvSpPr/>
          <p:nvPr/>
        </p:nvSpPr>
        <p:spPr>
          <a:xfrm>
            <a:off x="7236296" y="6388580"/>
            <a:ext cx="785973" cy="311611"/>
          </a:xfrm>
          <a:prstGeom prst="actionButtonBeginning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33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962</Words>
  <Application>Microsoft Office PowerPoint</Application>
  <PresentationFormat>Экран (4:3)</PresentationFormat>
  <Paragraphs>94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Галина Геннадьевна</cp:lastModifiedBy>
  <cp:revision>393</cp:revision>
  <dcterms:created xsi:type="dcterms:W3CDTF">2020-05-14T08:32:49Z</dcterms:created>
  <dcterms:modified xsi:type="dcterms:W3CDTF">2021-06-23T18:20:06Z</dcterms:modified>
</cp:coreProperties>
</file>